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660"/>
  </p:normalViewPr>
  <p:slideViewPr>
    <p:cSldViewPr snapToGrid="0">
      <p:cViewPr varScale="1">
        <p:scale>
          <a:sx n="58" d="100"/>
          <a:sy n="58" d="100"/>
        </p:scale>
        <p:origin x="60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31121-A588-4683-8675-D57E75FB0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運算思維與程式設計（一）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26FA78-EA95-4731-B287-7001D55B08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b="1" dirty="0"/>
              <a:t>如何上傳作業到自己的</a:t>
            </a:r>
            <a:r>
              <a:rPr lang="en-US" altLang="zh-TW" sz="2800" b="1" dirty="0" err="1"/>
              <a:t>Github</a:t>
            </a:r>
            <a:r>
              <a:rPr lang="zh-TW" altLang="en-US" sz="2800" b="1" dirty="0"/>
              <a:t>帳戶</a:t>
            </a:r>
          </a:p>
        </p:txBody>
      </p:sp>
    </p:spTree>
    <p:extLst>
      <p:ext uri="{BB962C8B-B14F-4D97-AF65-F5344CB8AC3E}">
        <p14:creationId xmlns:p14="http://schemas.microsoft.com/office/powerpoint/2010/main" val="67985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2F185E0-706B-400A-813A-24769B58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Step1: </a:t>
            </a:r>
            <a:r>
              <a:rPr lang="zh-TW" altLang="en-US" dirty="0"/>
              <a:t>設立程式庫（專案）</a:t>
            </a:r>
          </a:p>
        </p:txBody>
      </p:sp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13E4466C-E435-4BD0-8436-972E4FEF8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3218" y="1951046"/>
            <a:ext cx="7348782" cy="4944661"/>
          </a:xfrm>
        </p:spPr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6E29702-BEA0-447F-9BAA-514CDAD89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4272" y="2336872"/>
            <a:ext cx="4216128" cy="3599317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rgbClr val="FFFF00"/>
                </a:solidFill>
              </a:rPr>
              <a:t>請按菜單上的</a:t>
            </a:r>
            <a:r>
              <a:rPr lang="en-US" altLang="zh-TW" sz="2800" b="1" dirty="0">
                <a:solidFill>
                  <a:srgbClr val="FFFF00"/>
                </a:solidFill>
              </a:rPr>
              <a:t>`+`</a:t>
            </a:r>
            <a:r>
              <a:rPr lang="zh-TW" altLang="en-US" sz="2800" b="1" dirty="0">
                <a:solidFill>
                  <a:srgbClr val="FFFF00"/>
                </a:solidFill>
              </a:rPr>
              <a:t>號 </a:t>
            </a:r>
            <a:endParaRPr lang="en-US" altLang="zh-TW" sz="2800" b="1" dirty="0">
              <a:solidFill>
                <a:srgbClr val="FFFF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2800" b="1" dirty="0">
                <a:solidFill>
                  <a:srgbClr val="FFFF00"/>
                </a:solidFill>
              </a:rPr>
              <a:t>選</a:t>
            </a:r>
            <a:r>
              <a:rPr lang="en-US" altLang="zh-TW" sz="2800" b="1" dirty="0">
                <a:solidFill>
                  <a:srgbClr val="FFFF00"/>
                </a:solidFill>
              </a:rPr>
              <a:t>`New</a:t>
            </a:r>
            <a:r>
              <a:rPr lang="zh-TW" altLang="en-US" sz="2800" b="1" dirty="0">
                <a:solidFill>
                  <a:srgbClr val="FFFF00"/>
                </a:solidFill>
              </a:rPr>
              <a:t> </a:t>
            </a:r>
            <a:r>
              <a:rPr lang="en-US" altLang="zh-TW" sz="2800" b="1" dirty="0">
                <a:solidFill>
                  <a:srgbClr val="FFFF00"/>
                </a:solidFill>
              </a:rPr>
              <a:t>repository`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7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B237BDD-5D17-48F7-B22D-74E94550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672121"/>
            <a:ext cx="5459329" cy="3530226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913809F3-52A4-4E55-9D9D-4B142E0B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5" y="94268"/>
            <a:ext cx="12155865" cy="4108079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90F766F-5D1A-43C8-8133-FBDD87472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方法：建立專案（程式庫）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1B1ACAE-4878-4B51-82A3-5978B75D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01" y="678621"/>
            <a:ext cx="5905263" cy="352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7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EC2969-E577-4930-840F-638CD18A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請依序輸入下面資訊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AD9F1C-9528-4639-BB78-E74DF109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27" y="2336873"/>
            <a:ext cx="4473452" cy="4166614"/>
          </a:xfrm>
        </p:spPr>
        <p:txBody>
          <a:bodyPr>
            <a:normAutofit/>
          </a:bodyPr>
          <a:lstStyle/>
          <a:p>
            <a:pPr marL="457200" indent="-457200">
              <a:buAutoNum type="arabicParenBoth"/>
            </a:pPr>
            <a:r>
              <a:rPr lang="zh-TW" altLang="en-US" sz="2000" dirty="0"/>
              <a:t>輸入</a:t>
            </a:r>
            <a:r>
              <a:rPr lang="en-US" altLang="zh-TW" sz="2000" dirty="0"/>
              <a:t>`Repository name` </a:t>
            </a:r>
            <a:r>
              <a:rPr lang="en-US" altLang="zh-TW" sz="2000" dirty="0">
                <a:solidFill>
                  <a:srgbClr val="FFFF00"/>
                </a:solidFill>
              </a:rPr>
              <a:t>(Computational Thinking and Program Design)</a:t>
            </a:r>
          </a:p>
          <a:p>
            <a:pPr marL="457200" indent="-457200">
              <a:buAutoNum type="arabicParenBoth"/>
            </a:pPr>
            <a:r>
              <a:rPr lang="zh-TW" altLang="en-US" sz="2000" dirty="0"/>
              <a:t>輸入</a:t>
            </a:r>
            <a:r>
              <a:rPr lang="en-US" altLang="zh-TW" sz="2000" dirty="0"/>
              <a:t>`Description</a:t>
            </a:r>
            <a:r>
              <a:rPr lang="en-US" altLang="zh-TW" sz="2000" dirty="0">
                <a:solidFill>
                  <a:srgbClr val="FFFF00"/>
                </a:solidFill>
              </a:rPr>
              <a:t>` (</a:t>
            </a:r>
            <a:r>
              <a:rPr lang="zh-TW" altLang="en-US" sz="2000" dirty="0">
                <a:solidFill>
                  <a:srgbClr val="FFFF00"/>
                </a:solidFill>
              </a:rPr>
              <a:t>運算思維與程式設計</a:t>
            </a:r>
            <a:r>
              <a:rPr lang="en-US" altLang="zh-TW" sz="2000" dirty="0">
                <a:solidFill>
                  <a:srgbClr val="FFFF00"/>
                </a:solidFill>
              </a:rPr>
              <a:t>)</a:t>
            </a:r>
          </a:p>
          <a:p>
            <a:pPr marL="457200" indent="-457200">
              <a:buAutoNum type="arabicParenBoth"/>
            </a:pPr>
            <a:r>
              <a:rPr lang="zh-TW" altLang="en-US" sz="2000" dirty="0"/>
              <a:t>選擇</a:t>
            </a:r>
            <a:r>
              <a:rPr lang="en-US" altLang="zh-TW" sz="2000" dirty="0">
                <a:solidFill>
                  <a:srgbClr val="00B0F0"/>
                </a:solidFill>
              </a:rPr>
              <a:t>`Public`</a:t>
            </a:r>
          </a:p>
          <a:p>
            <a:pPr marL="457200" indent="-457200">
              <a:buAutoNum type="arabicParenBoth"/>
            </a:pPr>
            <a:r>
              <a:rPr lang="zh-TW" altLang="en-US" sz="2000" dirty="0"/>
              <a:t>勾選</a:t>
            </a:r>
            <a:r>
              <a:rPr lang="en-US" altLang="zh-TW" sz="2000" dirty="0">
                <a:solidFill>
                  <a:srgbClr val="00B0F0"/>
                </a:solidFill>
              </a:rPr>
              <a:t>`Initialize this repository with a README`</a:t>
            </a:r>
          </a:p>
          <a:p>
            <a:pPr marL="457200" indent="-457200">
              <a:buAutoNum type="arabicParenBoth"/>
            </a:pPr>
            <a:r>
              <a:rPr lang="zh-TW" altLang="en-US" sz="2000" dirty="0"/>
              <a:t>最後按</a:t>
            </a:r>
            <a:r>
              <a:rPr lang="en-US" altLang="zh-TW" sz="2000" b="1" dirty="0">
                <a:solidFill>
                  <a:srgbClr val="92D050"/>
                </a:solidFill>
              </a:rPr>
              <a:t>`Create Repository</a:t>
            </a:r>
            <a:r>
              <a:rPr lang="en-US" altLang="zh-TW" sz="2000" dirty="0">
                <a:solidFill>
                  <a:srgbClr val="92D050"/>
                </a:solidFill>
              </a:rPr>
              <a:t>`</a:t>
            </a:r>
            <a:r>
              <a:rPr lang="zh-TW" altLang="en-US" sz="2000" dirty="0"/>
              <a:t>完成程式庫設定。</a:t>
            </a:r>
          </a:p>
          <a:p>
            <a:endParaRPr lang="zh-TW" altLang="en-US" dirty="0"/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10356F96-1843-4F6C-A6E6-448A25CECD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913" r="18913"/>
          <a:stretch>
            <a:fillRect/>
          </a:stretch>
        </p:blipFill>
        <p:spPr>
          <a:xfrm>
            <a:off x="4868334" y="1985275"/>
            <a:ext cx="7240540" cy="4772483"/>
          </a:xfrm>
        </p:spPr>
      </p:pic>
    </p:spTree>
    <p:extLst>
      <p:ext uri="{BB962C8B-B14F-4D97-AF65-F5344CB8AC3E}">
        <p14:creationId xmlns:p14="http://schemas.microsoft.com/office/powerpoint/2010/main" val="296077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1F933-63A4-46A6-A32D-97B7BE3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Step2: </a:t>
            </a:r>
            <a:r>
              <a:rPr lang="zh-TW" altLang="en-US" dirty="0"/>
              <a:t>上傳作業到程式庫（專案）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16561B-59B7-481F-B7D6-2249AFD49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9938" y="2336873"/>
            <a:ext cx="5048740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/>
              <a:t>～在桌面準備好檔案。</a:t>
            </a:r>
            <a:endParaRPr lang="en-US" altLang="zh-TW" sz="2800" b="1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FFFF00"/>
                </a:solidFill>
              </a:rPr>
              <a:t>裡面放作業檔案</a:t>
            </a:r>
            <a:endParaRPr lang="en-US" altLang="zh-TW" sz="28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altLang="zh-TW" sz="2800" b="1" dirty="0">
              <a:solidFill>
                <a:srgbClr val="FFFF00"/>
              </a:solidFill>
            </a:endParaRPr>
          </a:p>
          <a:p>
            <a:pPr>
              <a:buFontTx/>
              <a:buChar char="-"/>
            </a:pPr>
            <a:r>
              <a:rPr lang="zh-TW" altLang="en-US" sz="2800" b="1" dirty="0">
                <a:solidFill>
                  <a:srgbClr val="92D050"/>
                </a:solidFill>
              </a:rPr>
              <a:t>運算思維</a:t>
            </a:r>
            <a:r>
              <a:rPr lang="en-US" altLang="zh-TW" sz="2800" b="1" dirty="0">
                <a:solidFill>
                  <a:srgbClr val="92D050"/>
                </a:solidFill>
              </a:rPr>
              <a:t>_</a:t>
            </a:r>
            <a:r>
              <a:rPr lang="zh-TW" altLang="en-US" sz="2800" b="1" dirty="0">
                <a:solidFill>
                  <a:srgbClr val="92D050"/>
                </a:solidFill>
              </a:rPr>
              <a:t>日期</a:t>
            </a:r>
            <a:r>
              <a:rPr lang="en-US" altLang="zh-TW" sz="2800" b="1" dirty="0">
                <a:solidFill>
                  <a:srgbClr val="92D050"/>
                </a:solidFill>
              </a:rPr>
              <a:t>_</a:t>
            </a:r>
            <a:r>
              <a:rPr lang="zh-TW" altLang="en-US" sz="2800" b="1" dirty="0">
                <a:solidFill>
                  <a:srgbClr val="92D050"/>
                </a:solidFill>
              </a:rPr>
              <a:t>編號，</a:t>
            </a:r>
            <a:r>
              <a:rPr lang="en-US" altLang="zh-TW" sz="2800" b="1" dirty="0">
                <a:solidFill>
                  <a:srgbClr val="92D050"/>
                </a:solidFill>
              </a:rPr>
              <a:t>think_20200301_1.ipynb</a:t>
            </a:r>
            <a:r>
              <a:rPr lang="zh-TW" altLang="en-US" sz="2800" b="1" dirty="0">
                <a:solidFill>
                  <a:srgbClr val="92D050"/>
                </a:solidFill>
              </a:rPr>
              <a:t>。</a:t>
            </a:r>
            <a:endParaRPr lang="en-US" altLang="zh-TW" sz="28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zh-TW" altLang="en-US" sz="2000" b="1" dirty="0">
              <a:solidFill>
                <a:srgbClr val="92D050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5809B26-1ADC-458A-8626-9B3123E2C3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/>
              <a:t>～在</a:t>
            </a:r>
            <a:r>
              <a:rPr lang="en-US" altLang="zh-TW" sz="2800" b="1" dirty="0" err="1"/>
              <a:t>Github</a:t>
            </a:r>
            <a:r>
              <a:rPr lang="zh-TW" altLang="en-US" sz="2800" b="1" dirty="0"/>
              <a:t>程式庫</a:t>
            </a:r>
          </a:p>
          <a:p>
            <a:r>
              <a:rPr lang="zh-TW" altLang="en-US" sz="2800" b="1" dirty="0">
                <a:solidFill>
                  <a:srgbClr val="FFFF00"/>
                </a:solidFill>
              </a:rPr>
              <a:t>選</a:t>
            </a:r>
            <a:r>
              <a:rPr lang="en-US" altLang="zh-TW" sz="2800" b="1" dirty="0">
                <a:solidFill>
                  <a:srgbClr val="92D050"/>
                </a:solidFill>
              </a:rPr>
              <a:t>`Upload files`</a:t>
            </a:r>
            <a:r>
              <a:rPr lang="zh-TW" altLang="en-US" sz="2800" b="1" dirty="0">
                <a:solidFill>
                  <a:srgbClr val="FFFF00"/>
                </a:solidFill>
              </a:rPr>
              <a:t>按鈕</a:t>
            </a:r>
          </a:p>
          <a:p>
            <a:r>
              <a:rPr lang="zh-TW" altLang="en-US" sz="2800" b="1" dirty="0">
                <a:solidFill>
                  <a:srgbClr val="FFFF00"/>
                </a:solidFill>
              </a:rPr>
              <a:t>直接將子目錄與檔案拖入</a:t>
            </a:r>
          </a:p>
          <a:p>
            <a:r>
              <a:rPr lang="zh-TW" altLang="en-US" sz="2800" b="1" dirty="0">
                <a:solidFill>
                  <a:srgbClr val="FFFF00"/>
                </a:solidFill>
              </a:rPr>
              <a:t>等待檔案上傳完畢</a:t>
            </a:r>
          </a:p>
          <a:p>
            <a:r>
              <a:rPr lang="zh-TW" altLang="en-US" sz="2800" b="1" dirty="0">
                <a:solidFill>
                  <a:srgbClr val="FFFF00"/>
                </a:solidFill>
              </a:rPr>
              <a:t>再加上說明文字</a:t>
            </a:r>
          </a:p>
          <a:p>
            <a:r>
              <a:rPr lang="zh-TW" altLang="en-US" sz="2800" b="1" dirty="0">
                <a:solidFill>
                  <a:srgbClr val="FFFF00"/>
                </a:solidFill>
              </a:rPr>
              <a:t>按</a:t>
            </a:r>
            <a:r>
              <a:rPr lang="en-US" altLang="zh-TW" sz="2800" b="1" dirty="0">
                <a:solidFill>
                  <a:srgbClr val="FFFF00"/>
                </a:solidFill>
              </a:rPr>
              <a:t>`</a:t>
            </a:r>
            <a:r>
              <a:rPr lang="en-US" altLang="zh-TW" sz="2800" b="1" dirty="0">
                <a:solidFill>
                  <a:srgbClr val="92D050"/>
                </a:solidFill>
              </a:rPr>
              <a:t>Commit Changes </a:t>
            </a:r>
            <a:r>
              <a:rPr lang="en-US" altLang="zh-TW" sz="2800" b="1" dirty="0">
                <a:solidFill>
                  <a:srgbClr val="FFFF00"/>
                </a:solidFill>
              </a:rPr>
              <a:t>`</a:t>
            </a:r>
            <a:r>
              <a:rPr lang="zh-TW" altLang="en-US" sz="2800" b="1" dirty="0">
                <a:solidFill>
                  <a:srgbClr val="FFFF00"/>
                </a:solidFill>
              </a:rPr>
              <a:t>鍵</a:t>
            </a:r>
          </a:p>
        </p:txBody>
      </p:sp>
    </p:spTree>
    <p:extLst>
      <p:ext uri="{BB962C8B-B14F-4D97-AF65-F5344CB8AC3E}">
        <p14:creationId xmlns:p14="http://schemas.microsoft.com/office/powerpoint/2010/main" val="331208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D5C14AA-B5B4-4097-AF6F-F0EDBEC8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Step2: </a:t>
            </a:r>
            <a:r>
              <a:rPr lang="zh-TW" altLang="en-US" dirty="0"/>
              <a:t>上傳作業到程式庫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FC8A33BA-C9A6-4436-BEFB-5379CB6DD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第一步驟選擇上傳檔案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560220B-444C-449A-8132-FC4F427E43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3662" y="3030538"/>
            <a:ext cx="4272163" cy="2905125"/>
          </a:xfr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0502E98-DAC5-4314-92C1-CC3B83945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再四個步驟成功上傳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415B72C7-4D21-403D-A39D-FBF4E18F97B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27240" y="3030538"/>
            <a:ext cx="6964760" cy="3827462"/>
          </a:xfrm>
        </p:spPr>
      </p:pic>
    </p:spTree>
    <p:extLst>
      <p:ext uri="{BB962C8B-B14F-4D97-AF65-F5344CB8AC3E}">
        <p14:creationId xmlns:p14="http://schemas.microsoft.com/office/powerpoint/2010/main" val="109336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E83F0-194B-48A2-8FB6-89D36CD0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常用功能：程式庫與檔案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4D0F8B-49E5-49C9-9E62-F4142C527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3200" dirty="0"/>
              <a:t>程式庫：修改名稱、刪除</a:t>
            </a:r>
            <a:endParaRPr lang="en-US" altLang="zh-TW" sz="3200" dirty="0"/>
          </a:p>
          <a:p>
            <a:pPr algn="l"/>
            <a:r>
              <a:rPr lang="zh-TW" altLang="en-US" sz="3200" dirty="0"/>
              <a:t>檔案：刪除與下載</a:t>
            </a:r>
          </a:p>
        </p:txBody>
      </p:sp>
    </p:spTree>
    <p:extLst>
      <p:ext uri="{BB962C8B-B14F-4D97-AF65-F5344CB8AC3E}">
        <p14:creationId xmlns:p14="http://schemas.microsoft.com/office/powerpoint/2010/main" val="990066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6798D2DA-9F4F-4454-AC4F-A5B71229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修改（專案）名稱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32E8E98-9973-4D74-B499-366E2B29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1979629"/>
            <a:ext cx="9854133" cy="4878371"/>
          </a:xfrm>
        </p:spPr>
      </p:pic>
    </p:spTree>
    <p:extLst>
      <p:ext uri="{BB962C8B-B14F-4D97-AF65-F5344CB8AC3E}">
        <p14:creationId xmlns:p14="http://schemas.microsoft.com/office/powerpoint/2010/main" val="158272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C1D31-3EB9-4910-AC9B-4ACA23B7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刪除專案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7A0830E-2024-42AC-A6E3-2BEF8DF3B6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868" r="5868"/>
          <a:stretch>
            <a:fillRect/>
          </a:stretch>
        </p:blipFill>
        <p:spPr>
          <a:xfrm>
            <a:off x="6042580" y="1989056"/>
            <a:ext cx="6149419" cy="4807670"/>
          </a:xfrm>
        </p:spPr>
      </p:pic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BC4CF139-EAA0-49EE-B80A-EE9C777E2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9AE7ACA-F845-402C-85A8-64EDC0C2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056"/>
            <a:ext cx="6042579" cy="48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2FB4C-2D46-4B10-8F83-87E31937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請到</a:t>
            </a:r>
            <a:r>
              <a:rPr lang="en-US" altLang="zh-TW" dirty="0" err="1"/>
              <a:t>Github</a:t>
            </a:r>
            <a:r>
              <a:rPr lang="zh-TW" altLang="en-US" dirty="0"/>
              <a:t>申請一個使用帳戶。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4F8648-7EE7-4882-8E4D-8189C8294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b="1" dirty="0"/>
              <a:t>網址</a:t>
            </a:r>
            <a:r>
              <a:rPr lang="en-US" altLang="zh-TW" sz="2800" b="1" dirty="0"/>
              <a:t>:</a:t>
            </a:r>
            <a:r>
              <a:rPr lang="en-US" altLang="zh-TW" sz="28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altLang="zh-TW" sz="2800" b="1" dirty="0"/>
          </a:p>
          <a:p>
            <a:pPr marL="0" indent="0">
              <a:buNone/>
            </a:pPr>
            <a:endParaRPr lang="en-US" altLang="zh-TW" sz="2800" b="1" dirty="0"/>
          </a:p>
          <a:p>
            <a:pPr marL="0" indent="0">
              <a:buNone/>
            </a:pPr>
            <a:r>
              <a:rPr lang="zh-TW" altLang="en-US" sz="2800" dirty="0"/>
              <a:t>～先註冊再登錄。</a:t>
            </a:r>
            <a:endParaRPr lang="en-US" altLang="zh-TW" sz="2800" dirty="0"/>
          </a:p>
          <a:p>
            <a:r>
              <a:rPr lang="en-US" altLang="zh-TW" sz="2800" b="1" dirty="0">
                <a:solidFill>
                  <a:srgbClr val="FFFF00"/>
                </a:solidFill>
              </a:rPr>
              <a:t>`Sign Up`</a:t>
            </a:r>
            <a:r>
              <a:rPr lang="zh-TW" altLang="en-US" sz="2800" b="1" dirty="0">
                <a:solidFill>
                  <a:srgbClr val="FFFF00"/>
                </a:solidFill>
              </a:rPr>
              <a:t>註冊：請填寫個人基本資料。</a:t>
            </a:r>
          </a:p>
          <a:p>
            <a:r>
              <a:rPr lang="en-US" altLang="zh-TW" sz="2800" b="1" dirty="0">
                <a:solidFill>
                  <a:srgbClr val="FFC000"/>
                </a:solidFill>
              </a:rPr>
              <a:t>`Sign in`</a:t>
            </a:r>
            <a:r>
              <a:rPr lang="zh-TW" altLang="en-US" sz="2800" b="1" dirty="0">
                <a:solidFill>
                  <a:srgbClr val="FFC000"/>
                </a:solidFill>
              </a:rPr>
              <a:t>登錄：進入</a:t>
            </a:r>
            <a:r>
              <a:rPr lang="en-US" altLang="zh-TW" sz="2800" b="1" dirty="0" err="1">
                <a:solidFill>
                  <a:srgbClr val="FFC000"/>
                </a:solidFill>
              </a:rPr>
              <a:t>Github</a:t>
            </a:r>
            <a:r>
              <a:rPr lang="zh-TW" altLang="en-US" sz="2800" b="1" dirty="0">
                <a:solidFill>
                  <a:srgbClr val="FFC000"/>
                </a:solidFill>
              </a:rPr>
              <a:t>帳戶開始使用。</a:t>
            </a:r>
          </a:p>
          <a:p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4FF1884-E96A-493D-AD24-763486BDAC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81994" y="2009724"/>
            <a:ext cx="6510006" cy="4848276"/>
          </a:xfrm>
        </p:spPr>
      </p:pic>
    </p:spTree>
    <p:extLst>
      <p:ext uri="{BB962C8B-B14F-4D97-AF65-F5344CB8AC3E}">
        <p14:creationId xmlns:p14="http://schemas.microsoft.com/office/powerpoint/2010/main" val="210154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388E2AE-5760-493E-9219-ECD18CED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609598"/>
            <a:ext cx="9613859" cy="3910556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BB61C09C-B58F-4412-8BA6-11F777C9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03B7BC1-CA09-48EE-AB26-BF7617A97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註冊設定帳號</a:t>
            </a:r>
          </a:p>
        </p:txBody>
      </p:sp>
    </p:spTree>
    <p:extLst>
      <p:ext uri="{BB962C8B-B14F-4D97-AF65-F5344CB8AC3E}">
        <p14:creationId xmlns:p14="http://schemas.microsoft.com/office/powerpoint/2010/main" val="1432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F7765-787E-42DD-8843-6EDDAC5F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註冊的步驟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645E3E-D20B-41D2-A049-CD496609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712" y="2336873"/>
            <a:ext cx="5143966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800" b="1" dirty="0"/>
              <a:t>～填寫個人基本資料</a:t>
            </a:r>
            <a:endParaRPr lang="en-US" altLang="zh-TW" sz="2800" b="1" dirty="0"/>
          </a:p>
          <a:p>
            <a:r>
              <a:rPr lang="en-US" altLang="zh-TW" sz="2800" b="1" dirty="0">
                <a:solidFill>
                  <a:srgbClr val="92D050"/>
                </a:solidFill>
              </a:rPr>
              <a:t>Username :</a:t>
            </a:r>
            <a:r>
              <a:rPr lang="en-US" altLang="zh-TW" sz="2800" b="1" dirty="0"/>
              <a:t> </a:t>
            </a:r>
            <a:r>
              <a:rPr lang="zh-TW" altLang="en-US" sz="2800" b="1" dirty="0">
                <a:solidFill>
                  <a:srgbClr val="00B0F0"/>
                </a:solidFill>
              </a:rPr>
              <a:t>使用者名稱</a:t>
            </a:r>
          </a:p>
          <a:p>
            <a:r>
              <a:rPr lang="en-US" altLang="zh-TW" sz="2800" b="1" dirty="0">
                <a:solidFill>
                  <a:srgbClr val="92D050"/>
                </a:solidFill>
              </a:rPr>
              <a:t>Email Address: </a:t>
            </a:r>
            <a:r>
              <a:rPr lang="zh-TW" altLang="en-US" sz="2800" b="1" dirty="0">
                <a:solidFill>
                  <a:srgbClr val="00B0F0"/>
                </a:solidFill>
              </a:rPr>
              <a:t>電郵信箱</a:t>
            </a:r>
          </a:p>
          <a:p>
            <a:r>
              <a:rPr lang="en-US" altLang="zh-TW" sz="2800" b="1" dirty="0">
                <a:solidFill>
                  <a:srgbClr val="92D050"/>
                </a:solidFill>
              </a:rPr>
              <a:t>Password : </a:t>
            </a:r>
            <a:r>
              <a:rPr lang="zh-TW" altLang="en-US" sz="2800" b="1" dirty="0">
                <a:solidFill>
                  <a:srgbClr val="00B0F0"/>
                </a:solidFill>
              </a:rPr>
              <a:t>密碼</a:t>
            </a:r>
            <a:endParaRPr lang="en-US" altLang="zh-TW" sz="2800" b="1" dirty="0">
              <a:solidFill>
                <a:srgbClr val="00B0F0"/>
              </a:solidFill>
            </a:endParaRPr>
          </a:p>
          <a:p>
            <a:r>
              <a:rPr lang="zh-TW" altLang="en-US" sz="2800" b="1" dirty="0"/>
              <a:t>驗證</a:t>
            </a:r>
          </a:p>
          <a:p>
            <a:pPr marL="0" indent="0">
              <a:buNone/>
            </a:pPr>
            <a:r>
              <a:rPr lang="zh-TW" altLang="en-US" sz="2800" b="1" dirty="0">
                <a:solidFill>
                  <a:srgbClr val="FFFF00"/>
                </a:solidFill>
              </a:rPr>
              <a:t>填好資料的輸入框，右邊會出現綠色的勾勾；最後按下方的「</a:t>
            </a:r>
            <a:r>
              <a:rPr lang="en-US" altLang="zh-TW" sz="2800" b="1" dirty="0">
                <a:solidFill>
                  <a:srgbClr val="FFFF00"/>
                </a:solidFill>
              </a:rPr>
              <a:t>Create an account</a:t>
            </a:r>
            <a:r>
              <a:rPr lang="zh-TW" altLang="en-US" sz="2800" b="1" dirty="0">
                <a:solidFill>
                  <a:srgbClr val="FFFF00"/>
                </a:solidFill>
              </a:rPr>
              <a:t>」鈕。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CCADAD-8F0D-4ADD-9EF4-636F8ACC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122" y="0"/>
            <a:ext cx="6665437" cy="6805285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27CF877-8915-43D6-AECA-FFE00FEF87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20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65A0D-66AA-46ED-8BCB-EC979F64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Step1:</a:t>
            </a:r>
            <a:r>
              <a:rPr lang="zh-TW" altLang="en-US" dirty="0"/>
              <a:t>歡迎建立個人帳戶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63ED5-3DAC-497C-BD0E-2C1964A69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b="1" dirty="0"/>
              <a:t>～</a:t>
            </a:r>
            <a:r>
              <a:rPr lang="en-US" altLang="zh-TW" sz="2800" b="1" dirty="0"/>
              <a:t>Join </a:t>
            </a:r>
            <a:r>
              <a:rPr lang="en-US" altLang="zh-TW" sz="2800" b="1" dirty="0" err="1"/>
              <a:t>Github</a:t>
            </a:r>
            <a:endParaRPr lang="en-US" altLang="zh-TW" sz="2800" b="1" dirty="0"/>
          </a:p>
          <a:p>
            <a:pPr marL="0" indent="0">
              <a:buNone/>
            </a:pPr>
            <a:endParaRPr lang="en-US" altLang="zh-TW" b="1" dirty="0"/>
          </a:p>
          <a:p>
            <a:r>
              <a:rPr lang="zh-TW" altLang="en-US" b="1" dirty="0">
                <a:solidFill>
                  <a:srgbClr val="FFFF00"/>
                </a:solidFill>
              </a:rPr>
              <a:t>如果已經填寫過個人資料，在此會出現驗證圖示，證明自己不是機器人。</a:t>
            </a:r>
            <a:endParaRPr lang="en-US" altLang="zh-TW" b="1" dirty="0">
              <a:solidFill>
                <a:srgbClr val="FFFF00"/>
              </a:solidFill>
            </a:endParaRPr>
          </a:p>
          <a:p>
            <a:r>
              <a:rPr lang="zh-TW" altLang="en-US" b="1" dirty="0">
                <a:solidFill>
                  <a:srgbClr val="00B0F0"/>
                </a:solidFill>
              </a:rPr>
              <a:t>選擇綠色按鈕</a:t>
            </a:r>
            <a:r>
              <a:rPr lang="en-US" altLang="zh-TW" b="1" dirty="0">
                <a:solidFill>
                  <a:srgbClr val="92D050"/>
                </a:solidFill>
              </a:rPr>
              <a:t>[Create an account]</a:t>
            </a:r>
          </a:p>
          <a:p>
            <a:pPr marL="0" indent="0">
              <a:buNone/>
            </a:pPr>
            <a:endParaRPr lang="en-US" altLang="zh-TW" b="1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D7398F-D3E0-4527-871F-EF3F52899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4350" y="2048843"/>
            <a:ext cx="6597650" cy="47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1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55FF-58E8-4FB7-B297-A040151C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Step2:</a:t>
            </a:r>
            <a:r>
              <a:rPr lang="zh-TW" altLang="en-US" dirty="0"/>
              <a:t>選擇免費方案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35567-2DE0-43ED-BAC5-2EB1FA4F03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solidFill>
                  <a:srgbClr val="00B0F0"/>
                </a:solidFill>
              </a:rPr>
              <a:t>～</a:t>
            </a:r>
            <a:r>
              <a:rPr lang="zh-TW" altLang="en-US" sz="2800" b="1" dirty="0">
                <a:solidFill>
                  <a:srgbClr val="FFFF00"/>
                </a:solidFill>
              </a:rPr>
              <a:t>請直接按</a:t>
            </a:r>
            <a:r>
              <a:rPr lang="en-US" altLang="zh-TW" sz="2800" b="1" dirty="0">
                <a:solidFill>
                  <a:srgbClr val="92D050"/>
                </a:solidFill>
              </a:rPr>
              <a:t>[Continue]</a:t>
            </a:r>
            <a:r>
              <a:rPr lang="zh-TW" altLang="en-US" sz="2800" b="1" dirty="0">
                <a:solidFill>
                  <a:srgbClr val="FFFF00"/>
                </a:solidFill>
              </a:rPr>
              <a:t>。</a:t>
            </a:r>
            <a:endParaRPr lang="en-US" altLang="zh-TW" sz="2800" b="1" dirty="0">
              <a:solidFill>
                <a:srgbClr val="FFFF00"/>
              </a:solidFill>
            </a:endParaRPr>
          </a:p>
          <a:p>
            <a:r>
              <a:rPr lang="zh-TW" altLang="en-US" sz="2200" b="1" dirty="0"/>
              <a:t>如果在</a:t>
            </a:r>
            <a:r>
              <a:rPr lang="en-US" altLang="zh-TW" sz="2200" b="1" dirty="0"/>
              <a:t>GitHub</a:t>
            </a:r>
            <a:r>
              <a:rPr lang="zh-TW" altLang="en-US" sz="2200" b="1" dirty="0"/>
              <a:t>裡面放的東西具有隱私，不打算公開的話，請選擇付費方案每月</a:t>
            </a:r>
            <a:r>
              <a:rPr lang="en-US" altLang="zh-TW" sz="2200" b="1" dirty="0"/>
              <a:t>$7</a:t>
            </a:r>
            <a:r>
              <a:rPr lang="zh-TW" altLang="en-US" sz="2200" b="1" dirty="0"/>
              <a:t>塊美金。</a:t>
            </a:r>
            <a:endParaRPr lang="en-US" altLang="zh-TW" sz="2200" b="1" dirty="0"/>
          </a:p>
          <a:p>
            <a:r>
              <a:rPr lang="zh-TW" altLang="en-US" sz="2200" b="1" dirty="0"/>
              <a:t>如果不介意公開，請選擇</a:t>
            </a:r>
            <a:r>
              <a:rPr lang="en-US" altLang="zh-TW" sz="2200" b="1" dirty="0"/>
              <a:t>Unlimited </a:t>
            </a:r>
            <a:r>
              <a:rPr lang="en-US" altLang="zh-TW" sz="2200" b="1" dirty="0" err="1"/>
              <a:t>pubilc</a:t>
            </a:r>
            <a:r>
              <a:rPr lang="en-US" altLang="zh-TW" sz="2200" b="1" dirty="0"/>
              <a:t> </a:t>
            </a:r>
            <a:r>
              <a:rPr lang="en-US" altLang="zh-TW" sz="2200" b="1" dirty="0" err="1"/>
              <a:t>repositores</a:t>
            </a:r>
            <a:r>
              <a:rPr lang="en-US" altLang="zh-TW" sz="2200" b="1" dirty="0"/>
              <a:t> for free(</a:t>
            </a:r>
            <a:r>
              <a:rPr lang="zh-TW" altLang="en-US" sz="2200" b="1" dirty="0"/>
              <a:t>免費方案</a:t>
            </a:r>
            <a:r>
              <a:rPr lang="en-US" altLang="zh-TW" sz="2200" b="1" dirty="0"/>
              <a:t>)</a:t>
            </a:r>
            <a:r>
              <a:rPr lang="zh-TW" altLang="en-US" sz="2200" b="1" dirty="0"/>
              <a:t>。</a:t>
            </a:r>
            <a:endParaRPr lang="en-US" altLang="zh-TW" sz="2200" b="1" dirty="0"/>
          </a:p>
          <a:p>
            <a:r>
              <a:rPr lang="zh-TW" altLang="en-US" sz="2200" b="1" dirty="0"/>
              <a:t>選擇是個人用戶或組織用戶，我們都可以不回答。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CF181B-7489-4D0A-BD15-8C2A6A47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123" y="603315"/>
            <a:ext cx="6542887" cy="6254686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6044830-602B-4CB1-B0C3-DCFAB99D8E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9743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5F659-B50A-456A-B450-BC888679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Step3:</a:t>
            </a:r>
            <a:r>
              <a:rPr lang="zh-TW" altLang="en-US" dirty="0"/>
              <a:t>跳過問卷填寫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8FB21F-33A0-4BFA-A4D8-9DF6B489DA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b="1" dirty="0">
                <a:solidFill>
                  <a:srgbClr val="FFFF00"/>
                </a:solidFill>
              </a:rPr>
              <a:t>～直接選擇</a:t>
            </a:r>
            <a:r>
              <a:rPr lang="en-US" altLang="zh-TW" sz="2800" b="1" dirty="0">
                <a:solidFill>
                  <a:srgbClr val="92D050"/>
                </a:solidFill>
              </a:rPr>
              <a:t>[Skip this step]</a:t>
            </a:r>
          </a:p>
          <a:p>
            <a:pPr marL="0" indent="0">
              <a:buNone/>
            </a:pPr>
            <a:endParaRPr lang="en-US" altLang="zh-TW" sz="2800" b="1" dirty="0">
              <a:solidFill>
                <a:srgbClr val="FFFF00"/>
              </a:solidFill>
            </a:endParaRPr>
          </a:p>
          <a:p>
            <a:r>
              <a:rPr lang="zh-TW" altLang="en-US" b="1" dirty="0"/>
              <a:t>或者隨便勾一勾，然後按</a:t>
            </a:r>
            <a:r>
              <a:rPr lang="en-US" altLang="zh-TW" b="1" dirty="0"/>
              <a:t>[Submit]</a:t>
            </a:r>
            <a:r>
              <a:rPr lang="zh-TW" altLang="en-US" b="1" dirty="0"/>
              <a:t>。</a:t>
            </a:r>
            <a:endParaRPr lang="en-US" altLang="zh-TW" b="1" dirty="0"/>
          </a:p>
          <a:p>
            <a:pPr marL="0" indent="0">
              <a:buNone/>
            </a:pPr>
            <a:endParaRPr lang="zh-TW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8E2DCF-A367-4445-A1A0-314902E8D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123" y="1979629"/>
            <a:ext cx="6528747" cy="48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0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90223C-B05E-47C0-ABD1-BFEB1EA9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Step4:</a:t>
            </a:r>
            <a:r>
              <a:rPr lang="zh-TW" altLang="en-US" dirty="0"/>
              <a:t>電郵確認即註冊成功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47A62DD-39B3-48FF-B416-738348D15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201159"/>
            <a:ext cx="5378677" cy="828849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r>
              <a:rPr lang="zh-TW" altLang="en-US" dirty="0"/>
              <a:t>驗證註冊的電郵信箱。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797404A-2F7A-4B77-903C-486AAD792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20033" y="2336873"/>
            <a:ext cx="6019015" cy="692076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電郵收信，完成驗證，登入</a:t>
            </a:r>
            <a:r>
              <a:rPr lang="en-US" altLang="zh-TW" dirty="0"/>
              <a:t>GitHub</a:t>
            </a:r>
            <a:r>
              <a:rPr lang="zh-TW" altLang="en-US" dirty="0"/>
              <a:t>，點「</a:t>
            </a:r>
            <a:r>
              <a:rPr lang="en-US" altLang="zh-TW" dirty="0"/>
              <a:t>Your profile</a:t>
            </a:r>
            <a:r>
              <a:rPr lang="zh-TW" altLang="en-US" dirty="0"/>
              <a:t>」。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F923EB0-E8E8-4BA6-B6D1-4963F73AE3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90053" y="3085861"/>
            <a:ext cx="6201947" cy="3760235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DC96829-68E2-464D-A8B9-9B82D7E86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6704"/>
            <a:ext cx="5920033" cy="37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8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6F02E39-7498-46BA-9DB2-2526C0BB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26" y="2869895"/>
            <a:ext cx="10366460" cy="1090788"/>
          </a:xfrm>
        </p:spPr>
        <p:txBody>
          <a:bodyPr>
            <a:normAutofit/>
          </a:bodyPr>
          <a:lstStyle/>
          <a:p>
            <a:r>
              <a:rPr lang="zh-TW" altLang="en-US" dirty="0"/>
              <a:t>成功註冊後，請登錄設定程式庫，存放作業檔案。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32081A23-96B0-4F10-8F81-B58D0F5EC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13014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144</TotalTime>
  <Words>479</Words>
  <Application>Microsoft Office PowerPoint</Application>
  <PresentationFormat>寬螢幕</PresentationFormat>
  <Paragraphs>65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</vt:lpstr>
      <vt:lpstr>柏林</vt:lpstr>
      <vt:lpstr>運算思維與程式設計（一）</vt:lpstr>
      <vt:lpstr>請到Github申請一個使用帳戶。</vt:lpstr>
      <vt:lpstr>PowerPoint 簡報</vt:lpstr>
      <vt:lpstr>註冊的步驟</vt:lpstr>
      <vt:lpstr>Step1:歡迎建立個人帳戶</vt:lpstr>
      <vt:lpstr>Step2:選擇免費方案</vt:lpstr>
      <vt:lpstr>Step3:跳過問卷填寫</vt:lpstr>
      <vt:lpstr>Step4:電郵確認即註冊成功</vt:lpstr>
      <vt:lpstr>成功註冊後，請登錄設定程式庫，存放作業檔案。</vt:lpstr>
      <vt:lpstr>Step1: 設立程式庫（專案）</vt:lpstr>
      <vt:lpstr>PowerPoint 簡報</vt:lpstr>
      <vt:lpstr>請依序輸入下面資訊</vt:lpstr>
      <vt:lpstr>Step2: 上傳作業到程式庫（專案）</vt:lpstr>
      <vt:lpstr>Step2: 上傳作業到程式庫</vt:lpstr>
      <vt:lpstr>常用功能：程式庫與檔案</vt:lpstr>
      <vt:lpstr>修改（專案）名稱</vt:lpstr>
      <vt:lpstr>刪除專案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運算思維與程式設計（一）</dc:title>
  <dc:creator>Bigflower Francis</dc:creator>
  <cp:lastModifiedBy>Bigflower Francis</cp:lastModifiedBy>
  <cp:revision>25</cp:revision>
  <dcterms:created xsi:type="dcterms:W3CDTF">2019-09-27T06:07:41Z</dcterms:created>
  <dcterms:modified xsi:type="dcterms:W3CDTF">2020-02-26T01:10:48Z</dcterms:modified>
</cp:coreProperties>
</file>